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DM Sans" pitchFamily="2" charset="0"/>
      <p:regular r:id="rId7"/>
      <p:bold r:id="rId8"/>
      <p:italic r:id="rId9"/>
      <p:boldItalic r:id="rId10"/>
    </p:embeddedFont>
    <p:embeddedFont>
      <p:font typeface="DM Sans Bold" pitchFamily="2" charset="0"/>
      <p:regular r:id="rId11"/>
      <p:bold r:id="rId12"/>
    </p:embeddedFont>
    <p:embeddedFont>
      <p:font typeface="Georgia Pro" panose="02040502050405020303" pitchFamily="18" charset="0"/>
      <p:regular r:id="rId13"/>
      <p:bold r:id="rId14"/>
      <p:italic r:id="rId15"/>
      <p:boldItalic r:id="rId16"/>
    </p:embeddedFont>
    <p:embeddedFont>
      <p:font typeface="Georgia Pro Light" panose="02040302050405020303" pitchFamily="18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75"/>
    <a:srgbClr val="007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5" autoAdjust="0"/>
    <p:restoredTop sz="94640" autoAdjust="0"/>
  </p:normalViewPr>
  <p:slideViewPr>
    <p:cSldViewPr>
      <p:cViewPr varScale="1">
        <p:scale>
          <a:sx n="74" d="100"/>
          <a:sy n="74" d="100"/>
        </p:scale>
        <p:origin x="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8458201" cy="7680316"/>
            <a:chOff x="-48591" y="-714375"/>
            <a:chExt cx="11277601" cy="10240421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179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dirty="0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StormVision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11277601" cy="2515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marL="0" lvl="0" indent="0" algn="l">
                <a:lnSpc>
                  <a:spcPts val="5039"/>
                </a:lnSpc>
              </a:pPr>
              <a:r>
                <a:rPr lang="en-US" sz="3600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Shalev Cohen, Noam Hadad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GenAI-Based Person-in-Water Detection in Rough Seas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751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Motivation and Use Case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138958" y="3885361"/>
            <a:ext cx="6788447" cy="3370691"/>
            <a:chOff x="-32415" y="-47625"/>
            <a:chExt cx="7652511" cy="3199505"/>
          </a:xfrm>
        </p:grpSpPr>
        <p:sp>
          <p:nvSpPr>
            <p:cNvPr id="8" name="TextBox 8"/>
            <p:cNvSpPr txBox="1"/>
            <p:nvPr/>
          </p:nvSpPr>
          <p:spPr>
            <a:xfrm>
              <a:off x="-32415" y="697857"/>
              <a:ext cx="5753100" cy="245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" sz="2800" dirty="0">
                  <a:solidFill>
                    <a:srgbClr val="F0F5F9"/>
                  </a:solidFill>
                  <a:latin typeface="DM Sans"/>
                </a:rPr>
                <a:t>• Most datasets contain only </a:t>
              </a:r>
              <a:r>
                <a:rPr lang="he-IL" sz="2800" dirty="0">
                  <a:solidFill>
                    <a:srgbClr val="F0F5F9"/>
                  </a:solidFill>
                  <a:latin typeface="DM Sans"/>
                </a:rPr>
                <a:t> </a:t>
              </a:r>
              <a:r>
                <a:rPr lang="en" sz="2800" dirty="0">
                  <a:solidFill>
                    <a:srgbClr val="F0F5F9"/>
                  </a:solidFill>
                  <a:latin typeface="DM Sans"/>
                </a:rPr>
                <a:t>calm-sea images.</a:t>
              </a:r>
              <a:endParaRPr lang="he-IL" sz="2800" dirty="0">
                <a:solidFill>
                  <a:srgbClr val="F0F5F9"/>
                </a:solidFill>
                <a:latin typeface="DM Sans"/>
              </a:endParaRPr>
            </a:p>
            <a:p>
              <a:endParaRPr lang="en" sz="2800" dirty="0">
                <a:solidFill>
                  <a:srgbClr val="F0F5F9"/>
                </a:solidFill>
                <a:latin typeface="DM Sans"/>
              </a:endParaRPr>
            </a:p>
            <a:p>
              <a:r>
                <a:rPr lang="en" sz="2800" dirty="0">
                  <a:solidFill>
                    <a:srgbClr val="F0F5F9"/>
                  </a:solidFill>
                  <a:latin typeface="DM Sans"/>
                </a:rPr>
                <a:t>• Rough-sea scenes are missing due to the danger of filming real storms.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620096" cy="426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LIMITATIONS OF CURRENT DATASETS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6983" y="3775379"/>
            <a:ext cx="7720011" cy="3049786"/>
            <a:chOff x="0" y="-47625"/>
            <a:chExt cx="10293348" cy="40663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46175"/>
              <a:ext cx="10293348" cy="2872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2800" dirty="0">
                  <a:solidFill>
                    <a:srgbClr val="F0F5F9"/>
                  </a:solidFill>
                  <a:latin typeface="DM Sans"/>
                </a:rPr>
                <a:t>• Generate synthetic rough-sea images to fill the gap in real storm data.</a:t>
              </a:r>
              <a:endParaRPr lang="he-IL" sz="2800" dirty="0">
                <a:solidFill>
                  <a:srgbClr val="F0F5F9"/>
                </a:solidFill>
                <a:latin typeface="DM Sans"/>
              </a:endParaRPr>
            </a:p>
            <a:p>
              <a:endParaRPr lang="en" sz="2800" dirty="0">
                <a:solidFill>
                  <a:srgbClr val="F0F5F9"/>
                </a:solidFill>
                <a:latin typeface="DM Sans"/>
              </a:endParaRPr>
            </a:p>
            <a:p>
              <a:r>
                <a:rPr lang="en" sz="2800" dirty="0">
                  <a:solidFill>
                    <a:srgbClr val="F0F5F9"/>
                  </a:solidFill>
                  <a:latin typeface="DM Sans"/>
                </a:rPr>
                <a:t>• Test whether this synthetic data can improve detection in challenging conditions.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937889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PROJECT GOALS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Georgia Pro" panose="02040502050405020303" pitchFamily="18" charset="0"/>
              </a:rPr>
              <a:t>This project tackles the challenge of detecting people in the water during rough sea conditions, where visibility is low and failures are most likely.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E4EDF60-7350-04ED-C396-24D2B6DADFB7}"/>
              </a:ext>
            </a:extLst>
          </p:cNvPr>
          <p:cNvSpPr txBox="1"/>
          <p:nvPr/>
        </p:nvSpPr>
        <p:spPr>
          <a:xfrm>
            <a:off x="7488695" y="7417403"/>
            <a:ext cx="203630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NOVELTY</a:t>
            </a:r>
            <a:endParaRPr lang="he-IL" sz="28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853073A-E052-452E-101C-E950EE9EC281}"/>
              </a:ext>
            </a:extLst>
          </p:cNvPr>
          <p:cNvSpPr txBox="1"/>
          <p:nvPr/>
        </p:nvSpPr>
        <p:spPr>
          <a:xfrm>
            <a:off x="2790490" y="8109900"/>
            <a:ext cx="129540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• No real rough-sea images exist due to the danger of filming storms.</a:t>
            </a:r>
          </a:p>
          <a:p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• Create synthetic storm images with GenAI to fill this gap.</a:t>
            </a:r>
          </a:p>
          <a:p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• Evaluate whether this improves detection in extreme conditions.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ML Task Definition and Objectives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8600" y="4222980"/>
            <a:ext cx="6164200" cy="2652993"/>
            <a:chOff x="0" y="-47625"/>
            <a:chExt cx="8218933" cy="3537325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1634"/>
              <a:ext cx="8218933" cy="2298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800" b="1" dirty="0">
                  <a:solidFill>
                    <a:schemeClr val="bg1"/>
                  </a:solidFill>
                  <a:latin typeface="DM Sans" pitchFamily="2" charset="0"/>
                </a:rPr>
                <a:t>Input</a:t>
              </a: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: RGB drone image</a:t>
              </a:r>
              <a:r>
                <a:rPr lang="he-IL" sz="28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DM Sans" pitchFamily="2" charset="0"/>
                </a:rPr>
                <a:t>of sea</a:t>
              </a: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" sz="2800" b="1" dirty="0">
                  <a:solidFill>
                    <a:schemeClr val="bg1"/>
                  </a:solidFill>
                  <a:latin typeface="DM Sans" pitchFamily="2" charset="0"/>
                </a:rPr>
                <a:t>Output</a:t>
              </a: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: Binary label: </a:t>
              </a:r>
              <a:endParaRPr lang="he-IL" sz="28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914400" lvl="1" indent="-457200">
                <a:buFont typeface="Courier New" panose="02070309020205020404" pitchFamily="49" charset="0"/>
                <a:buChar char="o"/>
              </a:pP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0 = no person</a:t>
              </a:r>
              <a:endParaRPr lang="he-IL" sz="28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914400" lvl="1" indent="-457200">
                <a:buFont typeface="Courier New" panose="02070309020205020404" pitchFamily="49" charset="0"/>
                <a:buChar char="o"/>
              </a:pP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 1 = person in water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INPUT&amp;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68200" y="4248140"/>
            <a:ext cx="6172200" cy="3495326"/>
            <a:chOff x="-847227" y="-67106"/>
            <a:chExt cx="8229600" cy="4660434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7382373" cy="34470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2800" dirty="0" err="1">
                  <a:solidFill>
                    <a:schemeClr val="bg1"/>
                  </a:solidFill>
                  <a:latin typeface="DM Sans" pitchFamily="2" charset="0"/>
                </a:rPr>
                <a:t>EfficientNet</a:t>
              </a:r>
              <a:r>
                <a:rPr lang="he-IL" sz="2800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B0 (pretrained)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Lightweight, easy to fine-tune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Good for small datasets and small objects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" sz="2800" dirty="0">
                  <a:solidFill>
                    <a:schemeClr val="bg1"/>
                  </a:solidFill>
                  <a:latin typeface="DM Sans" pitchFamily="2" charset="0"/>
                </a:rPr>
                <a:t>Ideal for aerial drone imagery</a:t>
              </a:r>
            </a:p>
            <a:p>
              <a:endParaRPr lang="en" sz="28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847227" y="-67106"/>
              <a:ext cx="6422177" cy="595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" sz="2800" b="1" dirty="0">
                  <a:solidFill>
                    <a:schemeClr val="bg1"/>
                  </a:solidFill>
                  <a:latin typeface="DM Sans" pitchFamily="2" charset="0"/>
                </a:rPr>
                <a:t>Classification Model</a:t>
              </a:r>
              <a:endParaRPr lang="en-US" sz="2600" b="1" dirty="0">
                <a:solidFill>
                  <a:schemeClr val="bg1"/>
                </a:solidFill>
                <a:latin typeface="DM Sans" pitchFamily="2" charset="0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8600" y="2169659"/>
            <a:ext cx="1762125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Georgia Pro" panose="02040502050405020303" pitchFamily="18" charset="0"/>
              </a:rPr>
              <a:t>The project performs a binary classification task to detect whether a person is present in the water using aerial drone images.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39A97EC-5C52-7ECB-E4A5-BD73E03BC473}"/>
              </a:ext>
            </a:extLst>
          </p:cNvPr>
          <p:cNvSpPr txBox="1"/>
          <p:nvPr/>
        </p:nvSpPr>
        <p:spPr>
          <a:xfrm>
            <a:off x="13487400" y="4248140"/>
            <a:ext cx="3276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Training Method</a:t>
            </a:r>
            <a:endParaRPr lang="he-IL" sz="28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44BF9D3-4E33-98F0-3C91-CE771E85CEF7}"/>
              </a:ext>
            </a:extLst>
          </p:cNvPr>
          <p:cNvSpPr txBox="1"/>
          <p:nvPr/>
        </p:nvSpPr>
        <p:spPr>
          <a:xfrm>
            <a:off x="13487400" y="5118372"/>
            <a:ext cx="45720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Replace head → 2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Partial fine-tuning of top layers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2724643" cy="114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Dataset &amp; Synthetic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4700" y="2855480"/>
            <a:ext cx="92827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• We use a subset of a public maritime drone dataset</a:t>
            </a:r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  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(e.g., SeaDronesSee).</a:t>
            </a:r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• Contains calm-sea images with and without people.</a:t>
            </a:r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This real data serves as the base for generating synthetic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rough-sea samples.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4247" y="2056907"/>
            <a:ext cx="2467353" cy="624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6"/>
              </a:lnSpc>
            </a:pPr>
            <a:r>
              <a:rPr lang="en-US" sz="3654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19439" y="6841973"/>
            <a:ext cx="8493702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• 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Inpainting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keeps the real person, replaces the sea with a storm version.</a:t>
            </a:r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• 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Full Generation 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creates fully synthetic rough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sea scenes.</a:t>
            </a:r>
          </a:p>
          <a:p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Together they provide storm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condition images missing from real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200" y="6115674"/>
            <a:ext cx="3657600" cy="62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79"/>
              </a:lnSpc>
            </a:pPr>
            <a:r>
              <a:rPr lang="en-US" sz="3628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GENAI PIPELINE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C42B517-6902-D9F0-71F7-253ABE2362E7}"/>
              </a:ext>
            </a:extLst>
          </p:cNvPr>
          <p:cNvSpPr txBox="1"/>
          <p:nvPr/>
        </p:nvSpPr>
        <p:spPr>
          <a:xfrm>
            <a:off x="12198850" y="1955010"/>
            <a:ext cx="3429000" cy="6540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3650" b="1" dirty="0">
                <a:solidFill>
                  <a:schemeClr val="bg1"/>
                </a:solidFill>
                <a:latin typeface="DM Sans" pitchFamily="2" charset="0"/>
              </a:rPr>
              <a:t>DATA SPLITS</a:t>
            </a:r>
            <a:endParaRPr lang="he-IL" sz="365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D35A6BB-325E-1D35-9D8C-8E0DF020CCA4}"/>
              </a:ext>
            </a:extLst>
          </p:cNvPr>
          <p:cNvSpPr txBox="1"/>
          <p:nvPr/>
        </p:nvSpPr>
        <p:spPr>
          <a:xfrm>
            <a:off x="10210800" y="2681309"/>
            <a:ext cx="9144000" cy="43242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Real data</a:t>
            </a:r>
            <a:r>
              <a:rPr lang="he-IL" sz="25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(calm sea)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:</a:t>
            </a:r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	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60% </a:t>
            </a:r>
            <a:r>
              <a:rPr lang="en" sz="2500" dirty="0" err="1">
                <a:solidFill>
                  <a:schemeClr val="bg1"/>
                </a:solidFill>
                <a:latin typeface="DM Sans" pitchFamily="2" charset="0"/>
              </a:rPr>
              <a:t>train_real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/ 20% </a:t>
            </a:r>
            <a:r>
              <a:rPr lang="en" sz="2500" dirty="0" err="1">
                <a:solidFill>
                  <a:schemeClr val="bg1"/>
                </a:solidFill>
                <a:latin typeface="DM Sans" pitchFamily="2" charset="0"/>
              </a:rPr>
              <a:t>val_real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/ 20% </a:t>
            </a:r>
            <a:r>
              <a:rPr lang="en" sz="2500" dirty="0" err="1">
                <a:solidFill>
                  <a:schemeClr val="bg1"/>
                </a:solidFill>
                <a:latin typeface="DM Sans" pitchFamily="2" charset="0"/>
              </a:rPr>
              <a:t>test_real</a:t>
            </a:r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Synthetic storm data</a:t>
            </a:r>
            <a:r>
              <a:rPr lang="he-IL" sz="25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(for training)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:</a:t>
            </a:r>
          </a:p>
          <a:p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	 80% </a:t>
            </a:r>
            <a:r>
              <a:rPr lang="en" sz="2500" dirty="0" err="1">
                <a:solidFill>
                  <a:schemeClr val="bg1"/>
                </a:solidFill>
                <a:latin typeface="DM Sans" pitchFamily="2" charset="0"/>
              </a:rPr>
              <a:t>train_synth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/ 20% </a:t>
            </a:r>
            <a:r>
              <a:rPr lang="en" sz="2500" dirty="0" err="1">
                <a:solidFill>
                  <a:schemeClr val="bg1"/>
                </a:solidFill>
                <a:latin typeface="DM Sans" pitchFamily="2" charset="0"/>
              </a:rPr>
              <a:t>val_synth</a:t>
            </a:r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endParaRPr lang="he-IL" sz="2500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Synthetic Storm Data </a:t>
            </a:r>
            <a:r>
              <a:rPr lang="he-IL" sz="2500" b="1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 Test (Separate Set)</a:t>
            </a:r>
            <a:r>
              <a:rPr lang="he-IL" sz="2500" b="1" dirty="0">
                <a:solidFill>
                  <a:schemeClr val="bg1"/>
                </a:solidFill>
                <a:latin typeface="DM Sans" pitchFamily="2" charset="0"/>
              </a:rPr>
              <a:t>:</a:t>
            </a:r>
          </a:p>
          <a:p>
            <a:r>
              <a:rPr lang="he-IL" sz="2500" b="1" dirty="0">
                <a:solidFill>
                  <a:schemeClr val="bg1"/>
                </a:solidFill>
                <a:latin typeface="DM Sans" pitchFamily="2" charset="0"/>
              </a:rPr>
              <a:t>	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100% </a:t>
            </a:r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t</a:t>
            </a:r>
            <a:r>
              <a:rPr lang="en" sz="2500" dirty="0" err="1">
                <a:solidFill>
                  <a:schemeClr val="bg1"/>
                </a:solidFill>
                <a:latin typeface="DM Sans" pitchFamily="2" charset="0"/>
              </a:rPr>
              <a:t>est_storm_synth</a:t>
            </a:r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he-IL" sz="2500" i="1" dirty="0">
                <a:solidFill>
                  <a:schemeClr val="bg1"/>
                </a:solidFill>
                <a:latin typeface="DM Sans" pitchFamily="2" charset="0"/>
              </a:rPr>
              <a:t>	</a:t>
            </a:r>
            <a:r>
              <a:rPr lang="en" sz="2500" i="1" dirty="0">
                <a:solidFill>
                  <a:schemeClr val="bg1"/>
                </a:solidFill>
                <a:latin typeface="DM Sans" pitchFamily="2" charset="0"/>
              </a:rPr>
              <a:t>(Not used for training </a:t>
            </a:r>
            <a:r>
              <a:rPr lang="he-IL" sz="2500" i="1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500" i="1" dirty="0">
                <a:solidFill>
                  <a:schemeClr val="bg1"/>
                </a:solidFill>
                <a:latin typeface="DM Sans" pitchFamily="2" charset="0"/>
              </a:rPr>
              <a:t> evaluation only)</a:t>
            </a:r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5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Evaluation and Metrics for Model Performance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700712" y="4188753"/>
            <a:ext cx="5753100" cy="4509566"/>
            <a:chOff x="-48524" y="-57150"/>
            <a:chExt cx="7670800" cy="3230758"/>
          </a:xfrm>
        </p:grpSpPr>
        <p:sp>
          <p:nvSpPr>
            <p:cNvPr id="5" name="TextBox 5"/>
            <p:cNvSpPr txBox="1"/>
            <p:nvPr/>
          </p:nvSpPr>
          <p:spPr>
            <a:xfrm>
              <a:off x="-48524" y="626853"/>
              <a:ext cx="7670800" cy="25467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2500" dirty="0">
                  <a:solidFill>
                    <a:schemeClr val="bg1"/>
                  </a:solidFill>
                  <a:latin typeface="DM Sans" pitchFamily="2" charset="0"/>
                </a:rPr>
                <a:t>Models are evaluated on two test 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500" b="1" dirty="0">
                  <a:solidFill>
                    <a:schemeClr val="bg1"/>
                  </a:solidFill>
                  <a:latin typeface="DM Sans" pitchFamily="2" charset="0"/>
                </a:rPr>
                <a:t>Test_real</a:t>
              </a:r>
              <a:r>
                <a:rPr lang="en" sz="2500" dirty="0">
                  <a:solidFill>
                    <a:schemeClr val="bg1"/>
                  </a:solidFill>
                  <a:latin typeface="DM Sans" pitchFamily="2" charset="0"/>
                </a:rPr>
                <a:t> (real calm-sea images)</a:t>
              </a:r>
              <a:endParaRPr lang="he-IL" sz="25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5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500" b="1" dirty="0">
                  <a:solidFill>
                    <a:schemeClr val="bg1"/>
                  </a:solidFill>
                  <a:latin typeface="DM Sans" pitchFamily="2" charset="0"/>
                </a:rPr>
                <a:t>Test_storm_synth</a:t>
              </a:r>
              <a:r>
                <a:rPr lang="en" sz="2500" dirty="0">
                  <a:solidFill>
                    <a:schemeClr val="bg1"/>
                  </a:solidFill>
                  <a:latin typeface="DM Sans" pitchFamily="2" charset="0"/>
                </a:rPr>
                <a:t> (synthetic rough-sea images)</a:t>
              </a:r>
              <a:endParaRPr lang="he-IL" sz="25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chemeClr val="bg1"/>
                </a:solidFill>
                <a:latin typeface="DM Sans" pitchFamily="2" charset="0"/>
              </a:endParaRPr>
            </a:p>
            <a:p>
              <a:r>
                <a:rPr lang="en" sz="2500" dirty="0">
                  <a:solidFill>
                    <a:schemeClr val="bg1"/>
                  </a:solidFill>
                  <a:latin typeface="DM Sans" pitchFamily="2" charset="0"/>
                </a:rPr>
                <a:t>This shows how synthetic storm data affects performance.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753100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2999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TESTING FOCUS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7585" y="4188753"/>
            <a:ext cx="4314825" cy="3913664"/>
            <a:chOff x="0" y="-57150"/>
            <a:chExt cx="5753100" cy="5218219"/>
          </a:xfrm>
        </p:grpSpPr>
        <p:sp>
          <p:nvSpPr>
            <p:cNvPr id="8" name="TextBox 8"/>
            <p:cNvSpPr txBox="1"/>
            <p:nvPr/>
          </p:nvSpPr>
          <p:spPr>
            <a:xfrm>
              <a:off x="0" y="1221529"/>
              <a:ext cx="5753100" cy="3939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400" b="1" u="sng" dirty="0">
                  <a:solidFill>
                    <a:schemeClr val="bg1"/>
                  </a:solidFill>
                  <a:latin typeface="DM Sans" pitchFamily="2" charset="0"/>
                </a:rPr>
                <a:t>Model A</a:t>
              </a:r>
              <a:r>
                <a:rPr lang="he-IL" sz="2400" b="1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DM Sans" pitchFamily="2" charset="0"/>
                </a:rPr>
                <a:t>(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Baseline model):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trained only on real calm</a:t>
              </a:r>
              <a:r>
                <a:rPr lang="he-IL" sz="2400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sea data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400" b="1" u="sng" dirty="0">
                  <a:solidFill>
                    <a:schemeClr val="bg1"/>
                  </a:solidFill>
                  <a:latin typeface="DM Sans" pitchFamily="2" charset="0"/>
                </a:rPr>
                <a:t>Model B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(Storm model):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trained on real + synthetic rough</a:t>
              </a:r>
              <a:r>
                <a:rPr lang="he-IL" sz="2400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sea data</a:t>
              </a:r>
              <a:b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</a:br>
              <a:endParaRPr lang="en" sz="24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753100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2999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MODEL COMPARISON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4188753"/>
            <a:ext cx="6115050" cy="5021660"/>
            <a:chOff x="0" y="-57150"/>
            <a:chExt cx="5753100" cy="669554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21528"/>
              <a:ext cx="5753100" cy="54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Key metrics: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Accuracy </a:t>
              </a:r>
              <a:r>
                <a:rPr lang="he-IL" sz="2400" b="1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overall correctness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4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Recall </a:t>
              </a:r>
              <a:r>
                <a:rPr lang="he-IL" sz="2400" b="1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how many real “person in water” cases were detected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4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Precision </a:t>
              </a:r>
              <a:r>
                <a:rPr lang="he-IL" sz="2400" b="1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how many detections were correct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4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F1 score </a:t>
              </a:r>
              <a:r>
                <a:rPr lang="he-IL" sz="2400" b="1" dirty="0">
                  <a:solidFill>
                    <a:schemeClr val="bg1"/>
                  </a:solidFill>
                  <a:latin typeface="DM Sans" pitchFamily="2" charset="0"/>
                </a:rPr>
                <a:t>-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balance between precision and recall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753100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2999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EVALUATION METRICS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510</Words>
  <Application>Microsoft Macintosh PowerPoint</Application>
  <PresentationFormat>מותאם אישית</PresentationFormat>
  <Paragraphs>78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3" baseType="lpstr">
      <vt:lpstr>DM Sans</vt:lpstr>
      <vt:lpstr>Arial</vt:lpstr>
      <vt:lpstr>Calibri</vt:lpstr>
      <vt:lpstr>Georgia Pro Light</vt:lpstr>
      <vt:lpstr>Georgia Pro</vt:lpstr>
      <vt:lpstr>DM Sans Bold</vt:lpstr>
      <vt:lpstr>Courier New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16</cp:revision>
  <dcterms:created xsi:type="dcterms:W3CDTF">2006-08-16T00:00:00Z</dcterms:created>
  <dcterms:modified xsi:type="dcterms:W3CDTF">2025-12-03T07:55:40Z</dcterms:modified>
  <dc:identifier>DAG6Kokl9Zk</dc:identifier>
</cp:coreProperties>
</file>